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Arial Narrow"/>
      <p:regular r:id="rId26"/>
      <p:bold r:id="rId27"/>
      <p:italic r:id="rId28"/>
      <p:boldItalic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iJerGb3YVCx9nIC+cZI0GSuvqB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ialNarrow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ArialNarrow-italic.fntdata"/><Relationship Id="rId27" Type="http://schemas.openxmlformats.org/officeDocument/2006/relationships/font" Target="fonts/ArialNarr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Narrow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ecc07110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eecc07110f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a1d5a733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2fa1d5a733d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a1d5a733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fa1d5a733d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ecc07110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2eecc07110f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88dc7559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3088dc75598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a1d5a73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2fa1d5a733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a1d5a733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2fa1d5a733d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a1d5a73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fa1d5a733d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a1d5a73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2fa1d5a733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a1d5a73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2fa1d5a733d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hyperlink" Target="https://github.com/chiefhaowang/PASS-Weekly.git" TargetMode="Externa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9" Type="http://schemas.openxmlformats.org/officeDocument/2006/relationships/hyperlink" Target="mailto:git@github.com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hyperlink" Target="https://github.com/chiefhaowang/PASS-Weekl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hyperlink" Target="https://github.com/chiefhaowang/PASS-Weekly.git" TargetMode="Externa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9" Type="http://schemas.openxmlformats.org/officeDocument/2006/relationships/hyperlink" Target="mailto:git@github.com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arry.wang1@monash.edu" TargetMode="External"/><Relationship Id="rId7" Type="http://schemas.openxmlformats.org/officeDocument/2006/relationships/hyperlink" Target="https://tinyurl.com/FIT9136-PASS" TargetMode="External"/><Relationship Id="rId8" Type="http://schemas.openxmlformats.org/officeDocument/2006/relationships/hyperlink" Target="https://github.com/chiefhaowang/PASS-Weekl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55300" y="2865675"/>
            <a:ext cx="75780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A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</a:t>
            </a:r>
            <a:r>
              <a:rPr b="1" lang="en-AU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 &amp; Conquer</a:t>
            </a:r>
            <a:endParaRPr b="0" i="0" sz="28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AU" sz="2000">
                <a:latin typeface="Arial Narrow"/>
                <a:ea typeface="Arial Narrow"/>
                <a:cs typeface="Arial Narrow"/>
                <a:sym typeface="Arial Narrow"/>
              </a:rPr>
              <a:t>14</a:t>
            </a:r>
            <a:r>
              <a:rPr b="0" baseline="3000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Oct 2024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370183" y="2024471"/>
            <a:ext cx="6012600" cy="11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45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FIT9136 PASS WEEK 11</a:t>
            </a:r>
            <a:endParaRPr b="1" i="0" sz="45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70183" y="4909579"/>
            <a:ext cx="5649600" cy="766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ecc07110f_0_88"/>
          <p:cNvSpPr txBox="1"/>
          <p:nvPr/>
        </p:nvSpPr>
        <p:spPr>
          <a:xfrm>
            <a:off x="1189500" y="1635300"/>
            <a:ext cx="9813000" cy="3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lang="en-AU" sz="81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Welcome to Monash!</a:t>
            </a:r>
            <a:endParaRPr b="1" sz="8100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lang="en-AU" sz="81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Good Luck!</a:t>
            </a:r>
            <a:endParaRPr b="1" sz="8100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92" name="Google Shape;192;g2eecc07110f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a1d5a733d_0_57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14</a:t>
            </a:r>
            <a:r>
              <a:rPr b="0" baseline="30000" i="0" lang="en-AU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Oct 2024</a:t>
            </a:r>
            <a:endParaRPr b="0" i="0" sz="2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8" name="Google Shape;198;g2fa1d5a733d_0_57"/>
          <p:cNvSpPr txBox="1"/>
          <p:nvPr/>
        </p:nvSpPr>
        <p:spPr>
          <a:xfrm>
            <a:off x="370475" y="2186576"/>
            <a:ext cx="68220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lang="en-AU" sz="6100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 !</a:t>
            </a:r>
            <a:endParaRPr b="1" i="0" sz="6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9" name="Google Shape;199;g2fa1d5a733d_0_57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0" name="Google Shape;200;g2fa1d5a733d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fa1d5a733d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fa1d5a733d_0_68"/>
          <p:cNvPicPr preferRelativeResize="0"/>
          <p:nvPr/>
        </p:nvPicPr>
        <p:blipFill rotWithShape="1">
          <a:blip r:embed="rId4">
            <a:alphaModFix/>
          </a:blip>
          <a:srcRect b="44137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fa1d5a733d_0_68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08" name="Google Shape;208;g2fa1d5a733d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fa1d5a733d_0_68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Want to have GitHub Repo to access them?  </a:t>
            </a:r>
            <a:r>
              <a:rPr b="0" i="0" lang="en-AU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GitHub: </a:t>
            </a:r>
            <a:r>
              <a:rPr b="0" i="0" lang="en-AU" sz="1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https://github.com/chiefhaowang/PASS-Weekly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SSH: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git@github.com:chiefhaowang/PASS-Weekly.git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HTTPS: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https://github.com/chiefhaowang/PASS-Weekly.git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g2fa1d5a733d_0_68"/>
          <p:cNvSpPr txBox="1"/>
          <p:nvPr/>
        </p:nvSpPr>
        <p:spPr>
          <a:xfrm>
            <a:off x="1450813" y="2783600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2fa1d5a733d_0_68"/>
          <p:cNvSpPr txBox="1"/>
          <p:nvPr/>
        </p:nvSpPr>
        <p:spPr>
          <a:xfrm>
            <a:off x="5273025" y="2783600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fa1d5a733d_0_68"/>
          <p:cNvSpPr txBox="1"/>
          <p:nvPr/>
        </p:nvSpPr>
        <p:spPr>
          <a:xfrm>
            <a:off x="9090150" y="272112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2fa1d5a733d_0_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5575" y="3321788"/>
            <a:ext cx="2463144" cy="24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fa1d5a733d_0_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81050" y="3321788"/>
            <a:ext cx="2429888" cy="244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fa1d5a733d_0_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94550" y="3321788"/>
            <a:ext cx="2439388" cy="24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ecc07110f_0_97"/>
          <p:cNvSpPr txBox="1"/>
          <p:nvPr/>
        </p:nvSpPr>
        <p:spPr>
          <a:xfrm>
            <a:off x="370485" y="4463086"/>
            <a:ext cx="56493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14</a:t>
            </a:r>
            <a:r>
              <a:rPr b="0" baseline="30000" i="0" lang="en-AU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th</a:t>
            </a:r>
            <a:r>
              <a:rPr b="0" i="0" lang="en-AU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Oct 2024</a:t>
            </a:r>
            <a:endParaRPr b="0" i="0" sz="2000" u="none" cap="none" strike="noStrik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1" name="Google Shape;221;g2eecc07110f_0_97"/>
          <p:cNvSpPr txBox="1"/>
          <p:nvPr/>
        </p:nvSpPr>
        <p:spPr>
          <a:xfrm>
            <a:off x="370475" y="2186576"/>
            <a:ext cx="68220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CAB"/>
              </a:buClr>
              <a:buSzPts val="4500"/>
              <a:buFont typeface="Arial"/>
              <a:buNone/>
            </a:pPr>
            <a:r>
              <a:rPr b="1" i="0" lang="en-AU" sz="6100" u="none" cap="none" strike="noStrike">
                <a:solidFill>
                  <a:srgbClr val="006CAB"/>
                </a:solidFill>
                <a:latin typeface="Arial Narrow"/>
                <a:ea typeface="Arial Narrow"/>
                <a:cs typeface="Arial Narrow"/>
                <a:sym typeface="Arial Narrow"/>
              </a:rPr>
              <a:t>Questions &amp; Answers</a:t>
            </a:r>
            <a:endParaRPr b="1" i="0" sz="6100" u="none" cap="none" strike="noStrike">
              <a:solidFill>
                <a:srgbClr val="006CA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2" name="Google Shape;222;g2eecc07110f_0_97"/>
          <p:cNvSpPr txBox="1"/>
          <p:nvPr/>
        </p:nvSpPr>
        <p:spPr>
          <a:xfrm>
            <a:off x="370183" y="4909579"/>
            <a:ext cx="56496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AU" sz="20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CL_33 Innovation Walk, Room C107 / Online</a:t>
            </a:r>
            <a:endParaRPr b="0" i="0" sz="20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23" name="Google Shape;223;g2eecc07110f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395" y="0"/>
            <a:ext cx="29334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eecc07110f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3" y="427056"/>
            <a:ext cx="2330175" cy="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Attendance &amp; Resources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771700" y="1063400"/>
            <a:ext cx="111945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Any questions? Email me: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harry.wang1@monash.edu</a:t>
            </a:r>
            <a:endParaRPr b="0" i="0" sz="1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Also find the drive to receive the weekly slides: </a:t>
            </a:r>
            <a:r>
              <a:rPr b="0" i="0" lang="en-AU" sz="19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https://tinyurl.com/FIT9136-PASS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unito"/>
              <a:buChar char="●"/>
            </a:pPr>
            <a:r>
              <a:rPr b="0" i="0" lang="en-AU" sz="1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Want to have GitHub Repo to access them?  </a:t>
            </a:r>
            <a:r>
              <a:rPr b="0" i="0" lang="en-AU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GitHub: </a:t>
            </a:r>
            <a:r>
              <a:rPr b="0" i="0" lang="en-AU" sz="1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https://github.com/chiefhaowang/PASS-Weekly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SSH: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git@github.com:chiefhaowang/PASS-Weekly.git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AutoNum type="arabicPeriod"/>
            </a:pPr>
            <a:r>
              <a:rPr b="0" i="0" lang="en-AU" sz="17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HTTPS: </a:t>
            </a:r>
            <a:r>
              <a:rPr b="0" i="0" lang="en-AU" sz="17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https://github.com/chiefhaowang/PASS-Weekly.git</a:t>
            </a:r>
            <a:endParaRPr b="0" i="0" sz="17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450813" y="2783600"/>
            <a:ext cx="17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Monday 2-3pm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273025" y="2783600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9-10am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090150" y="2721125"/>
            <a:ext cx="214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4-5pm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5575" y="3321788"/>
            <a:ext cx="2463144" cy="24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81050" y="3321788"/>
            <a:ext cx="2429888" cy="244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94550" y="3321788"/>
            <a:ext cx="2439388" cy="24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44138" l="0" r="0" t="44138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306060" y="326309"/>
            <a:ext cx="7452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-AU" sz="4200" u="none" cap="none" strike="noStrik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Agenda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4"/>
          <p:cNvGrpSpPr/>
          <p:nvPr/>
        </p:nvGrpSpPr>
        <p:grpSpPr>
          <a:xfrm>
            <a:off x="432197" y="2559375"/>
            <a:ext cx="10351615" cy="1591288"/>
            <a:chOff x="3977400" y="945994"/>
            <a:chExt cx="7763905" cy="1193496"/>
          </a:xfrm>
        </p:grpSpPr>
        <p:grpSp>
          <p:nvGrpSpPr>
            <p:cNvPr id="112" name="Google Shape;112;p4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13" name="Google Shape;113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4" name="Google Shape;114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5" name="Google Shape;115;p4"/>
            <p:cNvSpPr txBox="1"/>
            <p:nvPr/>
          </p:nvSpPr>
          <p:spPr>
            <a:xfrm>
              <a:off x="5343505" y="945994"/>
              <a:ext cx="63978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Unit Conclusion</a:t>
              </a: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- </a:t>
              </a:r>
              <a:r>
                <a:rPr b="1" lang="en-AU" sz="23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r>
                <a:rPr b="1" i="0" lang="en-AU" sz="23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mins</a:t>
              </a:r>
              <a:endParaRPr b="1" i="0" sz="23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5343506" y="1222245"/>
              <a:ext cx="3498900" cy="7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432196" y="3891850"/>
            <a:ext cx="6142122" cy="1591271"/>
            <a:chOff x="3977400" y="946007"/>
            <a:chExt cx="4606707" cy="1193483"/>
          </a:xfrm>
        </p:grpSpPr>
        <p:grpSp>
          <p:nvGrpSpPr>
            <p:cNvPr id="119" name="Google Shape;119;p4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20" name="Google Shape;120;p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1" name="Google Shape;121;p4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2" name="Google Shape;122;p4"/>
            <p:cNvSpPr txBox="1"/>
            <p:nvPr/>
          </p:nvSpPr>
          <p:spPr>
            <a:xfrm>
              <a:off x="5343507" y="946007"/>
              <a:ext cx="32406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AU" sz="2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Closure speaking - 10 mins</a:t>
              </a:r>
              <a:endParaRPr b="1" i="0" sz="2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Conclusion + Q&amp;A + Attendance recording</a:t>
              </a:r>
              <a:endParaRPr b="0" i="0" sz="14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0" i="0" sz="16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432196" y="1224925"/>
            <a:ext cx="9818429" cy="1591404"/>
            <a:chOff x="3977400" y="946000"/>
            <a:chExt cx="7364006" cy="1193583"/>
          </a:xfrm>
        </p:grpSpPr>
        <p:grpSp>
          <p:nvGrpSpPr>
            <p:cNvPr id="126" name="Google Shape;126;p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27" name="Google Shape;127;p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" name="Google Shape;128;p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29" name="Google Shape;129;p4"/>
            <p:cNvSpPr txBox="1"/>
            <p:nvPr/>
          </p:nvSpPr>
          <p:spPr>
            <a:xfrm>
              <a:off x="5343506" y="946000"/>
              <a:ext cx="59979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Merge Sort &amp; Quick Sort</a:t>
              </a: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- </a:t>
              </a:r>
              <a:r>
                <a:rPr b="1" lang="en-AU" sz="24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r>
                <a:rPr b="1" i="0" lang="en-AU" sz="2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mins</a:t>
              </a:r>
              <a:endParaRPr b="1" i="0" sz="2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AU" sz="16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0" i="0" sz="16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AU" sz="14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Concept recap</a:t>
              </a:r>
              <a:endParaRPr b="0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3088dc75598_0_44"/>
          <p:cNvPicPr preferRelativeResize="0"/>
          <p:nvPr/>
        </p:nvPicPr>
        <p:blipFill rotWithShape="1">
          <a:blip r:embed="rId4">
            <a:alphaModFix/>
          </a:blip>
          <a:srcRect b="44137" l="0" r="0" t="44134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088dc75598_0_44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Merge Sort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38" name="Google Shape;138;g3088dc75598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088dc75598_0_44"/>
          <p:cNvSpPr txBox="1"/>
          <p:nvPr/>
        </p:nvSpPr>
        <p:spPr>
          <a:xfrm>
            <a:off x="222875" y="1955075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3088dc75598_0_44"/>
          <p:cNvSpPr txBox="1"/>
          <p:nvPr/>
        </p:nvSpPr>
        <p:spPr>
          <a:xfrm>
            <a:off x="306050" y="1509375"/>
            <a:ext cx="59259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1" lang="en-AU" sz="2050">
                <a:solidFill>
                  <a:srgbClr val="222222"/>
                </a:solidFill>
                <a:highlight>
                  <a:srgbClr val="FFFFFF"/>
                </a:highlight>
              </a:rPr>
              <a:t>Sorting Method:</a:t>
            </a:r>
            <a:endParaRPr b="1" sz="2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587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50"/>
              <a:buChar char="●"/>
            </a:pPr>
            <a:r>
              <a:rPr lang="en-AU" sz="2050">
                <a:solidFill>
                  <a:srgbClr val="222222"/>
                </a:solidFill>
                <a:highlight>
                  <a:srgbClr val="FFFFFF"/>
                </a:highlight>
              </a:rPr>
              <a:t>Spilt the original list</a:t>
            </a:r>
            <a:endParaRPr sz="2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587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50"/>
              <a:buChar char="●"/>
            </a:pPr>
            <a:r>
              <a:rPr lang="en-AU" sz="2050">
                <a:solidFill>
                  <a:srgbClr val="222222"/>
                </a:solidFill>
                <a:highlight>
                  <a:srgbClr val="FFFFFF"/>
                </a:highlight>
              </a:rPr>
              <a:t>Sort </a:t>
            </a:r>
            <a:r>
              <a:rPr lang="en-AU" sz="2050">
                <a:solidFill>
                  <a:srgbClr val="222222"/>
                </a:solidFill>
                <a:highlight>
                  <a:srgbClr val="FFFFFF"/>
                </a:highlight>
              </a:rPr>
              <a:t>the</a:t>
            </a:r>
            <a:r>
              <a:rPr lang="en-AU" sz="2050">
                <a:solidFill>
                  <a:srgbClr val="222222"/>
                </a:solidFill>
                <a:highlight>
                  <a:srgbClr val="FFFFFF"/>
                </a:highlight>
              </a:rPr>
              <a:t> original list from sorting the </a:t>
            </a:r>
            <a:r>
              <a:rPr lang="en-AU" sz="2050">
                <a:solidFill>
                  <a:srgbClr val="222222"/>
                </a:solidFill>
                <a:highlight>
                  <a:srgbClr val="FFFFFF"/>
                </a:highlight>
              </a:rPr>
              <a:t>splitted</a:t>
            </a:r>
            <a:r>
              <a:rPr lang="en-AU" sz="2050">
                <a:solidFill>
                  <a:srgbClr val="222222"/>
                </a:solidFill>
                <a:highlight>
                  <a:srgbClr val="FFFFFF"/>
                </a:highlight>
              </a:rPr>
              <a:t> list</a:t>
            </a:r>
            <a:endParaRPr sz="2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050">
                <a:solidFill>
                  <a:srgbClr val="222222"/>
                </a:solidFill>
                <a:highlight>
                  <a:srgbClr val="FFFFFF"/>
                </a:highlight>
              </a:rPr>
              <a:t>Tips:</a:t>
            </a:r>
            <a:endParaRPr b="1" sz="2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587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50"/>
              <a:buChar char="●"/>
            </a:pPr>
            <a:r>
              <a:rPr lang="en-AU" sz="2050">
                <a:solidFill>
                  <a:srgbClr val="222222"/>
                </a:solidFill>
                <a:highlight>
                  <a:srgbClr val="FFFFFF"/>
                </a:highlight>
              </a:rPr>
              <a:t>Time Complexity: O(n * log n)</a:t>
            </a:r>
            <a:endParaRPr sz="2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41" name="Google Shape;141;g3088dc75598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849" y="0"/>
            <a:ext cx="48713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fa1d5a733d_0_0"/>
          <p:cNvPicPr preferRelativeResize="0"/>
          <p:nvPr/>
        </p:nvPicPr>
        <p:blipFill rotWithShape="1">
          <a:blip r:embed="rId4">
            <a:alphaModFix/>
          </a:blip>
          <a:srcRect b="44137" l="0" r="0" t="44134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fa1d5a733d_0_0"/>
          <p:cNvSpPr txBox="1"/>
          <p:nvPr/>
        </p:nvSpPr>
        <p:spPr>
          <a:xfrm>
            <a:off x="306049" y="326300"/>
            <a:ext cx="82725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Quick</a:t>
            </a: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 Sort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8" name="Google Shape;148;g2fa1d5a733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fa1d5a733d_0_0"/>
          <p:cNvSpPr txBox="1"/>
          <p:nvPr/>
        </p:nvSpPr>
        <p:spPr>
          <a:xfrm>
            <a:off x="222875" y="2208325"/>
            <a:ext cx="526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1" lang="en-AU" sz="2250">
                <a:solidFill>
                  <a:srgbClr val="222222"/>
                </a:solidFill>
                <a:highlight>
                  <a:srgbClr val="FFFFFF"/>
                </a:highlight>
              </a:rPr>
              <a:t>Time Complexity: </a:t>
            </a:r>
            <a:endParaRPr b="1" sz="22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50"/>
              <a:buChar char="●"/>
            </a:pPr>
            <a:r>
              <a:rPr lang="en-AU" sz="2250">
                <a:solidFill>
                  <a:srgbClr val="222222"/>
                </a:solidFill>
                <a:highlight>
                  <a:srgbClr val="FFFFFF"/>
                </a:highlight>
              </a:rPr>
              <a:t>Best &amp; Average: O(n* log n)</a:t>
            </a:r>
            <a:endParaRPr b="0" i="0" sz="225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50"/>
              <a:buChar char="●"/>
            </a:pPr>
            <a:r>
              <a:rPr lang="en-AU" sz="2250">
                <a:solidFill>
                  <a:srgbClr val="222222"/>
                </a:solidFill>
                <a:highlight>
                  <a:srgbClr val="FFFFFF"/>
                </a:highlight>
              </a:rPr>
              <a:t>Worst: O(n^2)</a:t>
            </a:r>
            <a:endParaRPr i="0" sz="2250" u="none" cap="none" strike="noStrike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50" name="Google Shape;150;g2fa1d5a733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0575" y="1133975"/>
            <a:ext cx="6701424" cy="42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fa1d5a733d_0_31"/>
          <p:cNvPicPr preferRelativeResize="0"/>
          <p:nvPr/>
        </p:nvPicPr>
        <p:blipFill rotWithShape="1">
          <a:blip r:embed="rId4">
            <a:alphaModFix/>
          </a:blip>
          <a:srcRect b="44137" l="0" r="0" t="44134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fa1d5a733d_0_31"/>
          <p:cNvSpPr txBox="1"/>
          <p:nvPr/>
        </p:nvSpPr>
        <p:spPr>
          <a:xfrm>
            <a:off x="306050" y="326300"/>
            <a:ext cx="109788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Let’s look back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57" name="Google Shape;157;g2fa1d5a733d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fa1d5a733d_0_31"/>
          <p:cNvSpPr txBox="1"/>
          <p:nvPr/>
        </p:nvSpPr>
        <p:spPr>
          <a:xfrm>
            <a:off x="306050" y="1063400"/>
            <a:ext cx="6430500" cy="4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Python Syntax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week 1 - 6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Variables, Expressions,Code Statements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data structure: list, string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/ else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Loop: for / while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structures: dictionary, set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OOP: Object Oriented Programming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PP: Procedural Programming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2fa1d5a733d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225" y="962550"/>
            <a:ext cx="4545960" cy="45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fa1d5a733d_0_40"/>
          <p:cNvPicPr preferRelativeResize="0"/>
          <p:nvPr/>
        </p:nvPicPr>
        <p:blipFill rotWithShape="1">
          <a:blip r:embed="rId4">
            <a:alphaModFix/>
          </a:blip>
          <a:srcRect b="44137" l="0" r="0" t="44134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fa1d5a733d_0_40"/>
          <p:cNvSpPr txBox="1"/>
          <p:nvPr/>
        </p:nvSpPr>
        <p:spPr>
          <a:xfrm>
            <a:off x="306050" y="326300"/>
            <a:ext cx="109788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Let’s look back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66" name="Google Shape;166;g2fa1d5a733d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fa1d5a733d_0_40"/>
          <p:cNvSpPr txBox="1"/>
          <p:nvPr/>
        </p:nvSpPr>
        <p:spPr>
          <a:xfrm>
            <a:off x="306050" y="1063400"/>
            <a:ext cx="68154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Introducing main programming features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I/O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Modules and Library (Python community)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&amp; Sorting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Complexity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&amp; Conquer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2fa1d5a733d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6625" y="466325"/>
            <a:ext cx="3605700" cy="54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fa1d5a733d_0_12"/>
          <p:cNvPicPr preferRelativeResize="0"/>
          <p:nvPr/>
        </p:nvPicPr>
        <p:blipFill rotWithShape="1">
          <a:blip r:embed="rId4">
            <a:alphaModFix/>
          </a:blip>
          <a:srcRect b="44137" l="0" r="0" t="44134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fa1d5a733d_0_12"/>
          <p:cNvSpPr txBox="1"/>
          <p:nvPr/>
        </p:nvSpPr>
        <p:spPr>
          <a:xfrm>
            <a:off x="306050" y="326300"/>
            <a:ext cx="109788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A little advice before your real learning journey  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75" name="Google Shape;175;g2fa1d5a733d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fa1d5a733d_0_12"/>
          <p:cNvSpPr txBox="1"/>
          <p:nvPr/>
        </p:nvSpPr>
        <p:spPr>
          <a:xfrm>
            <a:off x="222875" y="1955075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fa1d5a733d_0_12"/>
          <p:cNvSpPr txBox="1"/>
          <p:nvPr/>
        </p:nvSpPr>
        <p:spPr>
          <a:xfrm>
            <a:off x="306050" y="1181700"/>
            <a:ext cx="88638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not only just </a:t>
            </a: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Language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…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way to talk with developers (BIS)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way to analyse data (DS)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way to build model (AI)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way to develop software (IT &amp; CS)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fa1d5a733d_0_23"/>
          <p:cNvPicPr preferRelativeResize="0"/>
          <p:nvPr/>
        </p:nvPicPr>
        <p:blipFill rotWithShape="1">
          <a:blip r:embed="rId4">
            <a:alphaModFix/>
          </a:blip>
          <a:srcRect b="44137" l="0" r="0" t="44134"/>
          <a:stretch/>
        </p:blipFill>
        <p:spPr>
          <a:xfrm>
            <a:off x="0" y="5962650"/>
            <a:ext cx="12192000" cy="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fa1d5a733d_0_23"/>
          <p:cNvSpPr txBox="1"/>
          <p:nvPr/>
        </p:nvSpPr>
        <p:spPr>
          <a:xfrm>
            <a:off x="306050" y="326300"/>
            <a:ext cx="109788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-AU" sz="4200">
                <a:latin typeface="Arial Narrow"/>
                <a:ea typeface="Arial Narrow"/>
                <a:cs typeface="Arial Narrow"/>
                <a:sym typeface="Arial Narrow"/>
              </a:rPr>
              <a:t>A little advice before your real learning journey  </a:t>
            </a:r>
            <a:endParaRPr b="1" i="0" sz="4200" u="none" cap="none" strike="noStrik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84" name="Google Shape;184;g2fa1d5a733d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59" y="6304100"/>
            <a:ext cx="1247824" cy="3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fa1d5a733d_0_23"/>
          <p:cNvSpPr txBox="1"/>
          <p:nvPr/>
        </p:nvSpPr>
        <p:spPr>
          <a:xfrm>
            <a:off x="222875" y="1955075"/>
            <a:ext cx="58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fa1d5a733d_0_23"/>
          <p:cNvSpPr txBox="1"/>
          <p:nvPr/>
        </p:nvSpPr>
        <p:spPr>
          <a:xfrm>
            <a:off x="306050" y="1181700"/>
            <a:ext cx="10908000" cy="4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for students willing to extend academic </a:t>
            </a: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journey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Meet Professors and outstanding students, start building your own network at Monash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job opportunities at Monash, eg. Teaching Associate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start your own research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 Experience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opportunity for BA students to do business analytics and try managing project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with students in other disciplines, gain insights of how to collaborate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an IT project and get experience of software development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how the working environment in Australia 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